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10160000" cy="1524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91281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446388" y="8651875"/>
            <a:ext cx="7267224" cy="61665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446388" y="6974064"/>
            <a:ext cx="7267224" cy="921456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56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sz="half" idx="13"/>
          </p:nvPr>
        </p:nvSpPr>
        <p:spPr>
          <a:xfrm>
            <a:off x="564444" y="4233333"/>
            <a:ext cx="9031112" cy="6773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1680104" y="4674305"/>
            <a:ext cx="6790973" cy="410986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446388" y="8898819"/>
            <a:ext cx="7267224" cy="987779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446388" y="9921875"/>
            <a:ext cx="7267224" cy="78493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4850371" y="10653889"/>
            <a:ext cx="450439" cy="46425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446388" y="6473472"/>
            <a:ext cx="7267224" cy="2293056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5229930" y="4674305"/>
            <a:ext cx="3704168" cy="5715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1225902" y="4674305"/>
            <a:ext cx="3704168" cy="2769307"/>
          </a:xfrm>
          <a:prstGeom prst="rect">
            <a:avLst/>
          </a:prstGeom>
        </p:spPr>
        <p:txBody>
          <a:bodyPr/>
          <a:lstStyle>
            <a:lvl1pPr>
              <a:defRPr sz="9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225902" y="7540625"/>
            <a:ext cx="3704168" cy="284868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1225902" y="4542013"/>
            <a:ext cx="7708196" cy="1499307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xfrm>
            <a:off x="1225902" y="4542013"/>
            <a:ext cx="7708196" cy="1499307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1225902" y="6041319"/>
            <a:ext cx="7708196" cy="4365626"/>
          </a:xfrm>
          <a:prstGeom prst="rect">
            <a:avLst/>
          </a:prstGeom>
        </p:spPr>
        <p:txBody>
          <a:bodyPr anchor="ctr"/>
          <a:lstStyle>
            <a:lvl1pPr marL="666750" indent="-666750" algn="l">
              <a:spcBef>
                <a:spcPts val="6500"/>
              </a:spcBef>
              <a:buSzPct val="75000"/>
              <a:buChar char="•"/>
              <a:defRPr sz="5400"/>
            </a:lvl1pPr>
            <a:lvl2pPr marL="1111250" indent="-666750" algn="l">
              <a:spcBef>
                <a:spcPts val="6500"/>
              </a:spcBef>
              <a:buSzPct val="75000"/>
              <a:buChar char="•"/>
              <a:defRPr sz="5400"/>
            </a:lvl2pPr>
            <a:lvl3pPr marL="1555750" indent="-666750" algn="l">
              <a:spcBef>
                <a:spcPts val="6500"/>
              </a:spcBef>
              <a:buSzPct val="75000"/>
              <a:buChar char="•"/>
              <a:defRPr sz="5400"/>
            </a:lvl3pPr>
            <a:lvl4pPr marL="2000250" indent="-666750" algn="l">
              <a:spcBef>
                <a:spcPts val="6500"/>
              </a:spcBef>
              <a:buSzPct val="75000"/>
              <a:buChar char="•"/>
              <a:defRPr sz="5400"/>
            </a:lvl4pPr>
            <a:lvl5pPr marL="2444750" indent="-666750" algn="l">
              <a:spcBef>
                <a:spcPts val="6500"/>
              </a:spcBef>
              <a:buSzPct val="75000"/>
              <a:buChar char="•"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5229930" y="6041319"/>
            <a:ext cx="3704168" cy="43656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xfrm>
            <a:off x="1225902" y="4542013"/>
            <a:ext cx="7708196" cy="1499307"/>
          </a:xfrm>
          <a:prstGeom prst="rect">
            <a:avLst/>
          </a:prstGeom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1225902" y="6041319"/>
            <a:ext cx="3704168" cy="4365626"/>
          </a:xfrm>
          <a:prstGeom prst="rect">
            <a:avLst/>
          </a:prstGeom>
        </p:spPr>
        <p:txBody>
          <a:bodyPr anchor="ctr"/>
          <a:lstStyle>
            <a:lvl1pPr marL="514350" indent="-514350" algn="l">
              <a:spcBef>
                <a:spcPts val="5000"/>
              </a:spcBef>
              <a:buSzPct val="75000"/>
              <a:buChar char="•"/>
              <a:defRPr sz="4200"/>
            </a:lvl1pPr>
            <a:lvl2pPr marL="857250" indent="-514350" algn="l">
              <a:spcBef>
                <a:spcPts val="5000"/>
              </a:spcBef>
              <a:buSzPct val="75000"/>
              <a:buChar char="•"/>
              <a:defRPr sz="4200"/>
            </a:lvl2pPr>
            <a:lvl3pPr marL="1200150" indent="-514350" algn="l">
              <a:spcBef>
                <a:spcPts val="5000"/>
              </a:spcBef>
              <a:buSzPct val="75000"/>
              <a:buChar char="•"/>
              <a:defRPr sz="4200"/>
            </a:lvl3pPr>
            <a:lvl4pPr marL="1543050" indent="-514350" algn="l">
              <a:spcBef>
                <a:spcPts val="5000"/>
              </a:spcBef>
              <a:buSzPct val="75000"/>
              <a:buChar char="•"/>
              <a:defRPr sz="4200"/>
            </a:lvl4pPr>
            <a:lvl5pPr marL="1885950" indent="-514350" algn="l">
              <a:spcBef>
                <a:spcPts val="5000"/>
              </a:spcBef>
              <a:buSzPct val="75000"/>
              <a:buChar char="•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half" idx="1"/>
          </p:nvPr>
        </p:nvSpPr>
        <p:spPr>
          <a:xfrm>
            <a:off x="1225902" y="5115277"/>
            <a:ext cx="7708196" cy="5009445"/>
          </a:xfrm>
          <a:prstGeom prst="rect">
            <a:avLst/>
          </a:prstGeom>
        </p:spPr>
        <p:txBody>
          <a:bodyPr anchor="ctr"/>
          <a:lstStyle>
            <a:lvl1pPr marL="666750" indent="-666750" algn="l">
              <a:spcBef>
                <a:spcPts val="6500"/>
              </a:spcBef>
              <a:buSzPct val="75000"/>
              <a:buChar char="•"/>
              <a:defRPr sz="5400"/>
            </a:lvl1pPr>
            <a:lvl2pPr marL="1111250" indent="-666750" algn="l">
              <a:spcBef>
                <a:spcPts val="6500"/>
              </a:spcBef>
              <a:buSzPct val="75000"/>
              <a:buChar char="•"/>
              <a:defRPr sz="5400"/>
            </a:lvl2pPr>
            <a:lvl3pPr marL="1555750" indent="-666750" algn="l">
              <a:spcBef>
                <a:spcPts val="6500"/>
              </a:spcBef>
              <a:buSzPct val="75000"/>
              <a:buChar char="•"/>
              <a:defRPr sz="5400"/>
            </a:lvl3pPr>
            <a:lvl4pPr marL="2000250" indent="-666750" algn="l">
              <a:spcBef>
                <a:spcPts val="6500"/>
              </a:spcBef>
              <a:buSzPct val="75000"/>
              <a:buChar char="•"/>
              <a:defRPr sz="5400"/>
            </a:lvl4pPr>
            <a:lvl5pPr marL="2444750" indent="-666750" algn="l">
              <a:spcBef>
                <a:spcPts val="6500"/>
              </a:spcBef>
              <a:buSzPct val="75000"/>
              <a:buChar char="•"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5229930" y="7769930"/>
            <a:ext cx="3704168" cy="26193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5234248" y="4850694"/>
            <a:ext cx="3704168" cy="26193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1225902" y="4850694"/>
            <a:ext cx="3704168" cy="55386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446388" y="5371041"/>
            <a:ext cx="7267224" cy="22930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446388" y="7725833"/>
            <a:ext cx="7267224" cy="78493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4850371" y="10658298"/>
            <a:ext cx="450439" cy="464256"/>
          </a:xfrm>
          <a:prstGeom prst="rect">
            <a:avLst/>
          </a:prstGeom>
          <a:ln w="3175">
            <a:miter lim="400000"/>
          </a:ln>
        </p:spPr>
        <p:txBody>
          <a:bodyPr wrap="none" lIns="35277" tIns="35277" rIns="35277" bIns="35277">
            <a:spAutoFit/>
          </a:bodyPr>
          <a:lstStyle>
            <a:lvl1pPr>
              <a:defRPr sz="26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91281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2.tif"/><Relationship Id="rId16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.tif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4.tif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454673" y="2172651"/>
            <a:ext cx="9758654" cy="5277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>
            <a:spAutoFit/>
          </a:bodyPr>
          <a:lstStyle>
            <a:lvl1pPr algn="l">
              <a:defRPr sz="3000"/>
            </a:lvl1pPr>
          </a:lstStyle>
          <a:p>
            <a:pPr/>
            <a:r>
              <a:t>Open hardware, open software</a:t>
            </a:r>
          </a:p>
        </p:txBody>
      </p:sp>
      <p:sp>
        <p:nvSpPr>
          <p:cNvPr id="120" name="Shape 120"/>
          <p:cNvSpPr/>
          <p:nvPr/>
        </p:nvSpPr>
        <p:spPr>
          <a:xfrm>
            <a:off x="4226462" y="2649199"/>
            <a:ext cx="5560513" cy="527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>
            <a:spAutoFit/>
          </a:bodyPr>
          <a:lstStyle>
            <a:lvl1pPr algn="l">
              <a:defRPr sz="3000"/>
            </a:lvl1pPr>
          </a:lstStyle>
          <a:p>
            <a:pPr/>
            <a:r>
              <a:t>https://github.com/open-spectro</a:t>
            </a:r>
          </a:p>
        </p:txBody>
      </p:sp>
      <p:grpSp>
        <p:nvGrpSpPr>
          <p:cNvPr id="131" name="Group 131"/>
          <p:cNvGrpSpPr/>
          <p:nvPr/>
        </p:nvGrpSpPr>
        <p:grpSpPr>
          <a:xfrm>
            <a:off x="454673" y="6531287"/>
            <a:ext cx="9758654" cy="2397195"/>
            <a:chOff x="0" y="0"/>
            <a:chExt cx="9758653" cy="2397194"/>
          </a:xfrm>
        </p:grpSpPr>
        <p:pic>
          <p:nvPicPr>
            <p:cNvPr id="121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68888" y="69462"/>
              <a:ext cx="7572988" cy="232773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22" name="Shape 122"/>
            <p:cNvSpPr/>
            <p:nvPr/>
          </p:nvSpPr>
          <p:spPr>
            <a:xfrm>
              <a:off x="457684" y="576088"/>
              <a:ext cx="933807" cy="30489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277" tIns="35277" rIns="35277" bIns="35277" numCol="1" anchor="ctr">
              <a:noAutofit/>
            </a:bodyPr>
            <a:lstStyle>
              <a:lvl1pPr algn="r">
                <a:defRPr b="1" sz="1200">
                  <a:solidFill>
                    <a:srgbClr val="00F900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mini USB</a:t>
              </a:r>
            </a:p>
          </p:txBody>
        </p:sp>
        <p:sp>
          <p:nvSpPr>
            <p:cNvPr id="123" name="Shape 123"/>
            <p:cNvSpPr/>
            <p:nvPr/>
          </p:nvSpPr>
          <p:spPr>
            <a:xfrm>
              <a:off x="0" y="1238710"/>
              <a:ext cx="1391491" cy="30489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277" tIns="35277" rIns="35277" bIns="35277" numCol="1" anchor="ctr">
              <a:noAutofit/>
            </a:bodyPr>
            <a:lstStyle>
              <a:lvl1pPr algn="r">
                <a:defRPr b="1" sz="1200">
                  <a:solidFill>
                    <a:srgbClr val="014AFF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ATMEGA 32U4</a:t>
              </a:r>
            </a:p>
          </p:txBody>
        </p:sp>
        <p:sp>
          <p:nvSpPr>
            <p:cNvPr id="124" name="Shape 124"/>
            <p:cNvSpPr/>
            <p:nvPr/>
          </p:nvSpPr>
          <p:spPr>
            <a:xfrm>
              <a:off x="2063204" y="1844209"/>
              <a:ext cx="1225227" cy="304894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277" tIns="35277" rIns="35277" bIns="35277" numCol="1" anchor="ctr">
              <a:noAutofit/>
            </a:bodyPr>
            <a:lstStyle>
              <a:lvl1pPr>
                <a:defRPr b="1" sz="1200">
                  <a:solidFill>
                    <a:srgbClr val="00FBC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/>
              <a:r>
                <a:t>16MHz clock</a:t>
              </a:r>
            </a:p>
          </p:txBody>
        </p:sp>
        <p:sp>
          <p:nvSpPr>
            <p:cNvPr id="125" name="Shape 125"/>
            <p:cNvSpPr/>
            <p:nvPr/>
          </p:nvSpPr>
          <p:spPr>
            <a:xfrm>
              <a:off x="2203811" y="0"/>
              <a:ext cx="1335358" cy="52316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277" tIns="35277" rIns="35277" bIns="35277" numCol="1" anchor="ctr">
              <a:noAutofit/>
            </a:bodyPr>
            <a:lstStyle/>
            <a:p>
              <a:pPr>
                <a:defRPr b="1" sz="1200">
                  <a:solidFill>
                    <a:srgbClr val="E8D2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256 pixels</a:t>
              </a:r>
              <a:br/>
              <a:r>
                <a:t>photodiode array</a:t>
              </a:r>
            </a:p>
          </p:txBody>
        </p:sp>
        <p:sp>
          <p:nvSpPr>
            <p:cNvPr id="126" name="Shape 126"/>
            <p:cNvSpPr/>
            <p:nvPr/>
          </p:nvSpPr>
          <p:spPr>
            <a:xfrm>
              <a:off x="1422224" y="1029093"/>
              <a:ext cx="855851" cy="777440"/>
            </a:xfrm>
            <a:prstGeom prst="rect">
              <a:avLst/>
            </a:prstGeom>
            <a:noFill/>
            <a:ln w="12700" cap="flat">
              <a:solidFill>
                <a:srgbClr val="0052FF"/>
              </a:solidFill>
              <a:prstDash val="solid"/>
              <a:miter lim="400000"/>
            </a:ln>
            <a:effectLst/>
          </p:spPr>
          <p:txBody>
            <a:bodyPr wrap="square" lIns="35277" tIns="35277" rIns="35277" bIns="3527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422224" y="464394"/>
              <a:ext cx="855851" cy="528281"/>
            </a:xfrm>
            <a:prstGeom prst="rect">
              <a:avLst/>
            </a:prstGeom>
            <a:noFill/>
            <a:ln w="12700" cap="flat">
              <a:solidFill>
                <a:srgbClr val="0DF904"/>
              </a:solidFill>
              <a:prstDash val="solid"/>
              <a:miter lim="400000"/>
            </a:ln>
            <a:effectLst/>
          </p:spPr>
          <p:txBody>
            <a:bodyPr wrap="square" lIns="35277" tIns="35277" rIns="35277" bIns="3527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8" name="Shape 128"/>
            <p:cNvSpPr/>
            <p:nvPr/>
          </p:nvSpPr>
          <p:spPr>
            <a:xfrm>
              <a:off x="2306359" y="1189381"/>
              <a:ext cx="438408" cy="403552"/>
            </a:xfrm>
            <a:prstGeom prst="rect">
              <a:avLst/>
            </a:prstGeom>
            <a:noFill/>
            <a:ln w="12700" cap="flat">
              <a:solidFill>
                <a:srgbClr val="00FBCA"/>
              </a:solidFill>
              <a:prstDash val="solid"/>
              <a:miter lim="400000"/>
            </a:ln>
            <a:effectLst/>
          </p:spPr>
          <p:txBody>
            <a:bodyPr wrap="square" lIns="35277" tIns="35277" rIns="35277" bIns="3527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2306359" y="670976"/>
              <a:ext cx="824405" cy="486522"/>
            </a:xfrm>
            <a:prstGeom prst="rect">
              <a:avLst/>
            </a:prstGeom>
            <a:noFill/>
            <a:ln w="12700" cap="flat">
              <a:solidFill>
                <a:srgbClr val="FCEE00"/>
              </a:solidFill>
              <a:prstDash val="solid"/>
              <a:miter lim="400000"/>
            </a:ln>
            <a:effectLst/>
          </p:spPr>
          <p:txBody>
            <a:bodyPr wrap="square" lIns="35277" tIns="35277" rIns="35277" bIns="3527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8440063" y="802159"/>
              <a:ext cx="1318591" cy="52317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277" tIns="35277" rIns="35277" bIns="35277" numCol="1" anchor="ctr">
              <a:noAutofit/>
            </a:bodyPr>
            <a:lstStyle/>
            <a:p>
              <a:pPr algn="l">
                <a:defRPr b="1" sz="12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2 white LEDs</a:t>
              </a:r>
            </a:p>
            <a:p>
              <a:pPr algn="l">
                <a:defRPr b="1" sz="1200">
                  <a:latin typeface="Helvetica"/>
                  <a:ea typeface="Helvetica"/>
                  <a:cs typeface="Helvetica"/>
                  <a:sym typeface="Helvetica"/>
                </a:defRPr>
              </a:pPr>
              <a:r>
                <a:t>1 RGB LED</a:t>
              </a:r>
            </a:p>
          </p:txBody>
        </p:sp>
      </p:grpSp>
      <p:grpSp>
        <p:nvGrpSpPr>
          <p:cNvPr id="146" name="Group 146"/>
          <p:cNvGrpSpPr/>
          <p:nvPr/>
        </p:nvGrpSpPr>
        <p:grpSpPr>
          <a:xfrm>
            <a:off x="454673" y="3675672"/>
            <a:ext cx="4842465" cy="2518042"/>
            <a:chOff x="0" y="0"/>
            <a:chExt cx="4842464" cy="2518041"/>
          </a:xfrm>
        </p:grpSpPr>
        <p:pic>
          <p:nvPicPr>
            <p:cNvPr id="132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45425"/>
              <a:ext cx="1418311" cy="127778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33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403604" y="207517"/>
              <a:ext cx="885628" cy="125818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34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88250" y="80065"/>
              <a:ext cx="993472" cy="132354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35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72895" y="0"/>
              <a:ext cx="637260" cy="133334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138" name="Group 138"/>
            <p:cNvGrpSpPr/>
            <p:nvPr/>
          </p:nvGrpSpPr>
          <p:grpSpPr>
            <a:xfrm>
              <a:off x="3329442" y="159600"/>
              <a:ext cx="1271251" cy="714059"/>
              <a:chOff x="0" y="0"/>
              <a:chExt cx="1271250" cy="714057"/>
            </a:xfrm>
          </p:grpSpPr>
          <p:pic>
            <p:nvPicPr>
              <p:cNvPr id="136" name="pasted-image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186283" cy="647064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pic>
            <p:nvPicPr>
              <p:cNvPr id="137" name="pasted-image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16343" y="4901"/>
                <a:ext cx="754908" cy="709157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</p:grpSp>
        <p:pic>
          <p:nvPicPr>
            <p:cNvPr id="139" name="pasted-image.pn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519980" y="1005916"/>
              <a:ext cx="107845" cy="63399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40" name="pasted-image.png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0" t="3435" r="0" b="0"/>
            <a:stretch>
              <a:fillRect/>
            </a:stretch>
          </p:blipFill>
          <p:spPr>
            <a:xfrm>
              <a:off x="3433997" y="832167"/>
              <a:ext cx="1062100" cy="74159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grpSp>
          <p:nvGrpSpPr>
            <p:cNvPr id="145" name="Group 145"/>
            <p:cNvGrpSpPr/>
            <p:nvPr/>
          </p:nvGrpSpPr>
          <p:grpSpPr>
            <a:xfrm>
              <a:off x="2874332" y="1504962"/>
              <a:ext cx="1968133" cy="1013080"/>
              <a:chOff x="0" y="0"/>
              <a:chExt cx="1968131" cy="1013079"/>
            </a:xfrm>
          </p:grpSpPr>
          <p:pic>
            <p:nvPicPr>
              <p:cNvPr id="141" name="pasted-image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761444" cy="1013080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grpSp>
            <p:nvGrpSpPr>
              <p:cNvPr id="144" name="Group 144"/>
              <p:cNvGrpSpPr/>
              <p:nvPr/>
            </p:nvGrpSpPr>
            <p:grpSpPr>
              <a:xfrm>
                <a:off x="723024" y="48973"/>
                <a:ext cx="1245108" cy="493469"/>
                <a:chOff x="0" y="0"/>
                <a:chExt cx="1245106" cy="493467"/>
              </a:xfrm>
            </p:grpSpPr>
            <p:pic>
              <p:nvPicPr>
                <p:cNvPr id="142" name="pasted-image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0" y="98039"/>
                  <a:ext cx="1212427" cy="395429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  <p:pic>
              <p:nvPicPr>
                <p:cNvPr id="143" name="pasted-image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1081706" y="0"/>
                  <a:ext cx="163401" cy="362748"/>
                </a:xfrm>
                <a:prstGeom prst="rect">
                  <a:avLst/>
                </a:prstGeom>
                <a:ln w="3175" cap="flat">
                  <a:noFill/>
                  <a:miter lim="400000"/>
                </a:ln>
                <a:effectLst/>
              </p:spPr>
            </p:pic>
          </p:grpSp>
        </p:grpSp>
      </p:grpSp>
      <p:pic>
        <p:nvPicPr>
          <p:cNvPr id="147" name="pasted-image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-4923" y="-15982"/>
            <a:ext cx="2061628" cy="2061627"/>
          </a:xfrm>
          <a:prstGeom prst="rect">
            <a:avLst/>
          </a:prstGeom>
          <a:ln w="3175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4517343" y="1229027"/>
            <a:ext cx="2368698" cy="896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HOW ?</a:t>
            </a:r>
          </a:p>
        </p:txBody>
      </p:sp>
      <p:sp>
        <p:nvSpPr>
          <p:cNvPr id="149" name="Shape 149"/>
          <p:cNvSpPr/>
          <p:nvPr/>
        </p:nvSpPr>
        <p:spPr>
          <a:xfrm>
            <a:off x="2290823" y="-2873"/>
            <a:ext cx="7597836" cy="832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open-spectrophotometer</a:t>
            </a:r>
          </a:p>
        </p:txBody>
      </p:sp>
      <p:sp>
        <p:nvSpPr>
          <p:cNvPr id="150" name="Shape 150"/>
          <p:cNvSpPr/>
          <p:nvPr/>
        </p:nvSpPr>
        <p:spPr>
          <a:xfrm>
            <a:off x="2333040" y="848027"/>
            <a:ext cx="5160566" cy="349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 algn="l">
              <a:defRPr b="1"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Florian, Océane and Luc Patiny, Michaël Zasso</a:t>
            </a:r>
          </a:p>
        </p:txBody>
      </p:sp>
      <p:pic>
        <p:nvPicPr>
          <p:cNvPr id="151" name="pasted-image.tiff"/>
          <p:cNvPicPr>
            <a:picLocks noChangeAspect="1"/>
          </p:cNvPicPr>
          <p:nvPr/>
        </p:nvPicPr>
        <p:blipFill>
          <a:blip r:embed="rId15">
            <a:extLst/>
          </a:blip>
          <a:srcRect l="7263" t="3803" r="8777" b="5289"/>
          <a:stretch>
            <a:fillRect/>
          </a:stretch>
        </p:blipFill>
        <p:spPr>
          <a:xfrm>
            <a:off x="454673" y="10493173"/>
            <a:ext cx="2408243" cy="2793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0" h="21599" fill="norm" stroke="1" extrusionOk="0">
                <a:moveTo>
                  <a:pt x="10851" y="0"/>
                </a:moveTo>
                <a:cubicBezTo>
                  <a:pt x="10741" y="10"/>
                  <a:pt x="10390" y="96"/>
                  <a:pt x="9962" y="218"/>
                </a:cubicBezTo>
                <a:cubicBezTo>
                  <a:pt x="6912" y="1087"/>
                  <a:pt x="5497" y="1483"/>
                  <a:pt x="4925" y="1623"/>
                </a:cubicBezTo>
                <a:cubicBezTo>
                  <a:pt x="2417" y="2342"/>
                  <a:pt x="25" y="3032"/>
                  <a:pt x="2" y="3051"/>
                </a:cubicBezTo>
                <a:cubicBezTo>
                  <a:pt x="-21" y="3069"/>
                  <a:pt x="145" y="3667"/>
                  <a:pt x="403" y="4499"/>
                </a:cubicBezTo>
                <a:cubicBezTo>
                  <a:pt x="646" y="5277"/>
                  <a:pt x="1020" y="6495"/>
                  <a:pt x="1239" y="7206"/>
                </a:cubicBezTo>
                <a:cubicBezTo>
                  <a:pt x="1457" y="7917"/>
                  <a:pt x="1686" y="8649"/>
                  <a:pt x="1747" y="8829"/>
                </a:cubicBezTo>
                <a:cubicBezTo>
                  <a:pt x="1808" y="9009"/>
                  <a:pt x="1857" y="9203"/>
                  <a:pt x="1857" y="9262"/>
                </a:cubicBezTo>
                <a:cubicBezTo>
                  <a:pt x="1857" y="9321"/>
                  <a:pt x="1904" y="9432"/>
                  <a:pt x="1960" y="9508"/>
                </a:cubicBezTo>
                <a:cubicBezTo>
                  <a:pt x="2016" y="9583"/>
                  <a:pt x="2252" y="9946"/>
                  <a:pt x="2483" y="10312"/>
                </a:cubicBezTo>
                <a:cubicBezTo>
                  <a:pt x="2714" y="10678"/>
                  <a:pt x="3190" y="11426"/>
                  <a:pt x="3542" y="11975"/>
                </a:cubicBezTo>
                <a:cubicBezTo>
                  <a:pt x="3895" y="12524"/>
                  <a:pt x="4245" y="13088"/>
                  <a:pt x="4321" y="13230"/>
                </a:cubicBezTo>
                <a:cubicBezTo>
                  <a:pt x="4472" y="13513"/>
                  <a:pt x="4854" y="14091"/>
                  <a:pt x="5419" y="14894"/>
                </a:cubicBezTo>
                <a:cubicBezTo>
                  <a:pt x="5910" y="15590"/>
                  <a:pt x="6553" y="16633"/>
                  <a:pt x="6848" y="17220"/>
                </a:cubicBezTo>
                <a:cubicBezTo>
                  <a:pt x="7153" y="17826"/>
                  <a:pt x="7315" y="18081"/>
                  <a:pt x="7723" y="18589"/>
                </a:cubicBezTo>
                <a:cubicBezTo>
                  <a:pt x="7902" y="18812"/>
                  <a:pt x="8180" y="19211"/>
                  <a:pt x="8341" y="19476"/>
                </a:cubicBezTo>
                <a:cubicBezTo>
                  <a:pt x="8918" y="20419"/>
                  <a:pt x="9458" y="21215"/>
                  <a:pt x="9649" y="21406"/>
                </a:cubicBezTo>
                <a:cubicBezTo>
                  <a:pt x="9756" y="21512"/>
                  <a:pt x="9868" y="21599"/>
                  <a:pt x="9895" y="21599"/>
                </a:cubicBezTo>
                <a:cubicBezTo>
                  <a:pt x="9968" y="21600"/>
                  <a:pt x="10829" y="21234"/>
                  <a:pt x="11178" y="21053"/>
                </a:cubicBezTo>
                <a:cubicBezTo>
                  <a:pt x="11346" y="20966"/>
                  <a:pt x="12232" y="20586"/>
                  <a:pt x="13147" y="20209"/>
                </a:cubicBezTo>
                <a:cubicBezTo>
                  <a:pt x="14062" y="19832"/>
                  <a:pt x="15091" y="19406"/>
                  <a:pt x="15433" y="19264"/>
                </a:cubicBezTo>
                <a:cubicBezTo>
                  <a:pt x="15774" y="19122"/>
                  <a:pt x="16256" y="18934"/>
                  <a:pt x="16503" y="18846"/>
                </a:cubicBezTo>
                <a:cubicBezTo>
                  <a:pt x="17001" y="18671"/>
                  <a:pt x="19124" y="17784"/>
                  <a:pt x="19628" y="17542"/>
                </a:cubicBezTo>
                <a:cubicBezTo>
                  <a:pt x="19804" y="17457"/>
                  <a:pt x="20171" y="17304"/>
                  <a:pt x="20442" y="17198"/>
                </a:cubicBezTo>
                <a:cubicBezTo>
                  <a:pt x="20677" y="17107"/>
                  <a:pt x="20848" y="17033"/>
                  <a:pt x="20968" y="16971"/>
                </a:cubicBezTo>
                <a:cubicBezTo>
                  <a:pt x="20983" y="16948"/>
                  <a:pt x="21005" y="16922"/>
                  <a:pt x="21042" y="16888"/>
                </a:cubicBezTo>
                <a:cubicBezTo>
                  <a:pt x="21172" y="16773"/>
                  <a:pt x="21175" y="16759"/>
                  <a:pt x="21128" y="16634"/>
                </a:cubicBezTo>
                <a:cubicBezTo>
                  <a:pt x="21100" y="16561"/>
                  <a:pt x="21089" y="16473"/>
                  <a:pt x="21103" y="16437"/>
                </a:cubicBezTo>
                <a:cubicBezTo>
                  <a:pt x="21132" y="16357"/>
                  <a:pt x="21199" y="15652"/>
                  <a:pt x="21256" y="14838"/>
                </a:cubicBezTo>
                <a:cubicBezTo>
                  <a:pt x="21279" y="14503"/>
                  <a:pt x="21318" y="13961"/>
                  <a:pt x="21341" y="13635"/>
                </a:cubicBezTo>
                <a:cubicBezTo>
                  <a:pt x="21364" y="13310"/>
                  <a:pt x="21392" y="12886"/>
                  <a:pt x="21405" y="12693"/>
                </a:cubicBezTo>
                <a:cubicBezTo>
                  <a:pt x="21427" y="12364"/>
                  <a:pt x="21458" y="11954"/>
                  <a:pt x="21551" y="10846"/>
                </a:cubicBezTo>
                <a:cubicBezTo>
                  <a:pt x="21579" y="10506"/>
                  <a:pt x="21577" y="10372"/>
                  <a:pt x="21540" y="10333"/>
                </a:cubicBezTo>
                <a:cubicBezTo>
                  <a:pt x="21455" y="10243"/>
                  <a:pt x="16229" y="5147"/>
                  <a:pt x="13528" y="2523"/>
                </a:cubicBezTo>
                <a:cubicBezTo>
                  <a:pt x="12115" y="1150"/>
                  <a:pt x="10925" y="13"/>
                  <a:pt x="10883" y="0"/>
                </a:cubicBezTo>
                <a:lnTo>
                  <a:pt x="10851" y="0"/>
                </a:lnTo>
                <a:close/>
              </a:path>
            </a:pathLst>
          </a:custGeom>
          <a:ln w="3175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5365143" y="4169731"/>
            <a:ext cx="4445431" cy="17469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>
            <a:spAutoFit/>
          </a:bodyPr>
          <a:lstStyle>
            <a:lvl1pPr algn="l">
              <a:defRPr sz="1800"/>
            </a:lvl1pPr>
          </a:lstStyle>
          <a:p>
            <a:pPr/>
            <a:r>
              <a:t>The light produced by white LEDs goes through a sample, is selected by 2 slits and diffracted by a grating film. The diffracted light is analysed by a photodiode array that is connected to the computer.</a:t>
            </a:r>
          </a:p>
        </p:txBody>
      </p:sp>
      <p:sp>
        <p:nvSpPr>
          <p:cNvPr id="153" name="Shape 153"/>
          <p:cNvSpPr/>
          <p:nvPr/>
        </p:nvSpPr>
        <p:spPr>
          <a:xfrm>
            <a:off x="454673" y="8798891"/>
            <a:ext cx="8328878" cy="14675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>
            <a:spAutoFit/>
          </a:bodyPr>
          <a:lstStyle/>
          <a:p>
            <a:pPr algn="l">
              <a:defRPr sz="1800"/>
            </a:pPr>
            <a:r>
              <a:t>Compact PCB are designed to use the same micro controller as the Arduino™ Leonardo and is fully compatible with the Arduino™ IDE. This makes it very easy to program.</a:t>
            </a:r>
          </a:p>
          <a:p>
            <a:pPr algn="l">
              <a:defRPr sz="1800"/>
            </a:pPr>
            <a:r>
              <a:t>Communication with the spectrophotometer is done using USB virtual serial port allowing simple control from any program.</a:t>
            </a:r>
          </a:p>
        </p:txBody>
      </p:sp>
      <p:pic>
        <p:nvPicPr>
          <p:cNvPr id="154" name="pasted-imag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4373886" y="11246825"/>
            <a:ext cx="4445432" cy="2793339"/>
          </a:xfrm>
          <a:prstGeom prst="rect">
            <a:avLst/>
          </a:prstGeom>
          <a:ln w="3175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4427938" y="14107724"/>
            <a:ext cx="5954005" cy="908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>
            <a:spAutoFit/>
          </a:bodyPr>
          <a:lstStyle>
            <a:lvl1pPr algn="l">
              <a:defRPr sz="1800"/>
            </a:lvl1pPr>
          </a:lstStyle>
          <a:p>
            <a:pPr/>
            <a:r>
              <a:t>A chrome application allows to control directly the spectrophotometer from the computer in order to calibrate, acquire and process the data.</a:t>
            </a:r>
          </a:p>
        </p:txBody>
      </p:sp>
      <p:sp>
        <p:nvSpPr>
          <p:cNvPr id="156" name="Shape 156"/>
          <p:cNvSpPr/>
          <p:nvPr/>
        </p:nvSpPr>
        <p:spPr>
          <a:xfrm>
            <a:off x="454673" y="13334686"/>
            <a:ext cx="2727857" cy="14675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>
            <a:spAutoFit/>
          </a:bodyPr>
          <a:lstStyle>
            <a:lvl1pPr algn="l">
              <a:defRPr sz="1800"/>
            </a:lvl1pPr>
          </a:lstStyle>
          <a:p>
            <a:pPr/>
            <a:r>
              <a:t>3D printed box with a precision of 0.1 mm allows precise installation of the electronic and grating film.</a:t>
            </a:r>
          </a:p>
        </p:txBody>
      </p:sp>
      <p:sp>
        <p:nvSpPr>
          <p:cNvPr id="157" name="Shape 157"/>
          <p:cNvSpPr/>
          <p:nvPr/>
        </p:nvSpPr>
        <p:spPr>
          <a:xfrm>
            <a:off x="454673" y="3232457"/>
            <a:ext cx="1692460" cy="5277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Principle</a:t>
            </a:r>
          </a:p>
        </p:txBody>
      </p:sp>
      <p:sp>
        <p:nvSpPr>
          <p:cNvPr id="158" name="Shape 158"/>
          <p:cNvSpPr/>
          <p:nvPr/>
        </p:nvSpPr>
        <p:spPr>
          <a:xfrm>
            <a:off x="454673" y="6229657"/>
            <a:ext cx="1819708" cy="5277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Hardware</a:t>
            </a:r>
          </a:p>
        </p:txBody>
      </p:sp>
      <p:sp>
        <p:nvSpPr>
          <p:cNvPr id="159" name="Shape 159"/>
          <p:cNvSpPr/>
          <p:nvPr/>
        </p:nvSpPr>
        <p:spPr>
          <a:xfrm>
            <a:off x="4341283" y="10658800"/>
            <a:ext cx="1692275" cy="527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Software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74723" y="6610071"/>
            <a:ext cx="2855235" cy="2020729"/>
          </a:xfrm>
          <a:prstGeom prst="rect">
            <a:avLst/>
          </a:prstGeom>
          <a:ln w="3175">
            <a:miter lim="400000"/>
          </a:ln>
        </p:spPr>
      </p:pic>
      <p:pic>
        <p:nvPicPr>
          <p:cNvPr id="16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0650" y="4691332"/>
            <a:ext cx="4114779" cy="1804846"/>
          </a:xfrm>
          <a:prstGeom prst="rect">
            <a:avLst/>
          </a:prstGeom>
          <a:ln w="3175">
            <a:miter lim="400000"/>
          </a:ln>
        </p:spPr>
      </p:pic>
      <p:pic>
        <p:nvPicPr>
          <p:cNvPr id="16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4923" y="-15982"/>
            <a:ext cx="2061628" cy="2061627"/>
          </a:xfrm>
          <a:prstGeom prst="rect">
            <a:avLst/>
          </a:prstGeom>
          <a:ln w="3175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2290823" y="-2873"/>
            <a:ext cx="7597836" cy="832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>
            <a:spAutoFit/>
          </a:bodyPr>
          <a:lstStyle>
            <a:lvl1pPr algn="l">
              <a:defRPr b="1" sz="5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open-spectrophotometer</a:t>
            </a:r>
          </a:p>
        </p:txBody>
      </p:sp>
      <p:sp>
        <p:nvSpPr>
          <p:cNvPr id="165" name="Shape 165"/>
          <p:cNvSpPr/>
          <p:nvPr/>
        </p:nvSpPr>
        <p:spPr>
          <a:xfrm>
            <a:off x="3533180" y="1229027"/>
            <a:ext cx="4337025" cy="896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WHAT FOR ?</a:t>
            </a:r>
          </a:p>
        </p:txBody>
      </p:sp>
      <p:pic>
        <p:nvPicPr>
          <p:cNvPr id="16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9358" y="11975396"/>
            <a:ext cx="4114779" cy="2670187"/>
          </a:xfrm>
          <a:prstGeom prst="rect">
            <a:avLst/>
          </a:prstGeom>
          <a:ln w="3175">
            <a:miter lim="400000"/>
          </a:ln>
        </p:spPr>
      </p:pic>
      <p:pic>
        <p:nvPicPr>
          <p:cNvPr id="167" name="pasted-image.png"/>
          <p:cNvPicPr>
            <a:picLocks noChangeAspect="1"/>
          </p:cNvPicPr>
          <p:nvPr/>
        </p:nvPicPr>
        <p:blipFill>
          <a:blip r:embed="rId6">
            <a:extLst/>
          </a:blip>
          <a:srcRect l="12" t="23238" r="19" b="23278"/>
          <a:stretch>
            <a:fillRect/>
          </a:stretch>
        </p:blipFill>
        <p:spPr>
          <a:xfrm>
            <a:off x="5782692" y="4572131"/>
            <a:ext cx="2105868" cy="744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6" h="21456" fill="norm" stroke="1" extrusionOk="0">
                <a:moveTo>
                  <a:pt x="2202" y="26"/>
                </a:moveTo>
                <a:cubicBezTo>
                  <a:pt x="2041" y="80"/>
                  <a:pt x="1883" y="223"/>
                  <a:pt x="1746" y="460"/>
                </a:cubicBezTo>
                <a:cubicBezTo>
                  <a:pt x="1171" y="1458"/>
                  <a:pt x="676" y="4308"/>
                  <a:pt x="793" y="5952"/>
                </a:cubicBezTo>
                <a:cubicBezTo>
                  <a:pt x="857" y="6838"/>
                  <a:pt x="728" y="7874"/>
                  <a:pt x="553" y="7874"/>
                </a:cubicBezTo>
                <a:cubicBezTo>
                  <a:pt x="482" y="7874"/>
                  <a:pt x="423" y="8019"/>
                  <a:pt x="423" y="8206"/>
                </a:cubicBezTo>
                <a:cubicBezTo>
                  <a:pt x="423" y="8394"/>
                  <a:pt x="328" y="8760"/>
                  <a:pt x="211" y="9019"/>
                </a:cubicBezTo>
                <a:cubicBezTo>
                  <a:pt x="71" y="9328"/>
                  <a:pt x="-2" y="9725"/>
                  <a:pt x="0" y="10174"/>
                </a:cubicBezTo>
                <a:cubicBezTo>
                  <a:pt x="3" y="10972"/>
                  <a:pt x="107" y="11383"/>
                  <a:pt x="492" y="12142"/>
                </a:cubicBezTo>
                <a:cubicBezTo>
                  <a:pt x="647" y="12447"/>
                  <a:pt x="756" y="12739"/>
                  <a:pt x="736" y="12794"/>
                </a:cubicBezTo>
                <a:cubicBezTo>
                  <a:pt x="717" y="12849"/>
                  <a:pt x="848" y="13348"/>
                  <a:pt x="1025" y="13893"/>
                </a:cubicBezTo>
                <a:cubicBezTo>
                  <a:pt x="1336" y="14846"/>
                  <a:pt x="1697" y="17093"/>
                  <a:pt x="1697" y="18057"/>
                </a:cubicBezTo>
                <a:cubicBezTo>
                  <a:pt x="1697" y="18313"/>
                  <a:pt x="1743" y="18655"/>
                  <a:pt x="1799" y="18813"/>
                </a:cubicBezTo>
                <a:cubicBezTo>
                  <a:pt x="1948" y="19232"/>
                  <a:pt x="2855" y="19165"/>
                  <a:pt x="3097" y="18721"/>
                </a:cubicBezTo>
                <a:cubicBezTo>
                  <a:pt x="3418" y="18130"/>
                  <a:pt x="3524" y="17150"/>
                  <a:pt x="3406" y="15838"/>
                </a:cubicBezTo>
                <a:cubicBezTo>
                  <a:pt x="3347" y="15180"/>
                  <a:pt x="3328" y="14199"/>
                  <a:pt x="3362" y="13435"/>
                </a:cubicBezTo>
                <a:cubicBezTo>
                  <a:pt x="3406" y="12440"/>
                  <a:pt x="3386" y="11919"/>
                  <a:pt x="3268" y="11181"/>
                </a:cubicBezTo>
                <a:cubicBezTo>
                  <a:pt x="3131" y="10330"/>
                  <a:pt x="3125" y="10056"/>
                  <a:pt x="3219" y="8744"/>
                </a:cubicBezTo>
                <a:cubicBezTo>
                  <a:pt x="3277" y="7933"/>
                  <a:pt x="3436" y="6605"/>
                  <a:pt x="3573" y="5792"/>
                </a:cubicBezTo>
                <a:cubicBezTo>
                  <a:pt x="3711" y="4980"/>
                  <a:pt x="3826" y="4161"/>
                  <a:pt x="3826" y="3961"/>
                </a:cubicBezTo>
                <a:cubicBezTo>
                  <a:pt x="3826" y="3312"/>
                  <a:pt x="3649" y="2479"/>
                  <a:pt x="3459" y="2245"/>
                </a:cubicBezTo>
                <a:cubicBezTo>
                  <a:pt x="3357" y="2119"/>
                  <a:pt x="3258" y="1795"/>
                  <a:pt x="3244" y="1513"/>
                </a:cubicBezTo>
                <a:cubicBezTo>
                  <a:pt x="3191" y="478"/>
                  <a:pt x="2684" y="-137"/>
                  <a:pt x="2202" y="26"/>
                </a:cubicBezTo>
                <a:close/>
                <a:moveTo>
                  <a:pt x="11860" y="518"/>
                </a:moveTo>
                <a:cubicBezTo>
                  <a:pt x="11102" y="346"/>
                  <a:pt x="10236" y="1627"/>
                  <a:pt x="9776" y="3881"/>
                </a:cubicBezTo>
                <a:cubicBezTo>
                  <a:pt x="9637" y="4563"/>
                  <a:pt x="9524" y="5462"/>
                  <a:pt x="9524" y="5872"/>
                </a:cubicBezTo>
                <a:cubicBezTo>
                  <a:pt x="9522" y="7153"/>
                  <a:pt x="9893" y="9119"/>
                  <a:pt x="10321" y="10106"/>
                </a:cubicBezTo>
                <a:cubicBezTo>
                  <a:pt x="10735" y="11058"/>
                  <a:pt x="10805" y="11685"/>
                  <a:pt x="10586" y="12497"/>
                </a:cubicBezTo>
                <a:cubicBezTo>
                  <a:pt x="10519" y="12744"/>
                  <a:pt x="10442" y="13421"/>
                  <a:pt x="10411" y="13996"/>
                </a:cubicBezTo>
                <a:cubicBezTo>
                  <a:pt x="10354" y="15052"/>
                  <a:pt x="10098" y="16227"/>
                  <a:pt x="9927" y="16227"/>
                </a:cubicBezTo>
                <a:cubicBezTo>
                  <a:pt x="9761" y="16227"/>
                  <a:pt x="9524" y="17004"/>
                  <a:pt x="9524" y="17543"/>
                </a:cubicBezTo>
                <a:cubicBezTo>
                  <a:pt x="9524" y="18310"/>
                  <a:pt x="9764" y="18803"/>
                  <a:pt x="10334" y="19190"/>
                </a:cubicBezTo>
                <a:cubicBezTo>
                  <a:pt x="10939" y="19601"/>
                  <a:pt x="11887" y="19672"/>
                  <a:pt x="12210" y="19327"/>
                </a:cubicBezTo>
                <a:cubicBezTo>
                  <a:pt x="12670" y="18836"/>
                  <a:pt x="12737" y="17857"/>
                  <a:pt x="12385" y="16765"/>
                </a:cubicBezTo>
                <a:cubicBezTo>
                  <a:pt x="12215" y="16238"/>
                  <a:pt x="12216" y="16194"/>
                  <a:pt x="12360" y="15506"/>
                </a:cubicBezTo>
                <a:cubicBezTo>
                  <a:pt x="12443" y="15115"/>
                  <a:pt x="12487" y="14689"/>
                  <a:pt x="12458" y="14556"/>
                </a:cubicBezTo>
                <a:cubicBezTo>
                  <a:pt x="12429" y="14424"/>
                  <a:pt x="12484" y="14032"/>
                  <a:pt x="12580" y="13687"/>
                </a:cubicBezTo>
                <a:cubicBezTo>
                  <a:pt x="12788" y="12946"/>
                  <a:pt x="12805" y="12335"/>
                  <a:pt x="12629" y="11925"/>
                </a:cubicBezTo>
                <a:cubicBezTo>
                  <a:pt x="12559" y="11761"/>
                  <a:pt x="12499" y="11446"/>
                  <a:pt x="12499" y="11215"/>
                </a:cubicBezTo>
                <a:cubicBezTo>
                  <a:pt x="12499" y="10760"/>
                  <a:pt x="12693" y="10190"/>
                  <a:pt x="12784" y="10380"/>
                </a:cubicBezTo>
                <a:cubicBezTo>
                  <a:pt x="12815" y="10445"/>
                  <a:pt x="12819" y="10422"/>
                  <a:pt x="12796" y="10334"/>
                </a:cubicBezTo>
                <a:cubicBezTo>
                  <a:pt x="12772" y="10247"/>
                  <a:pt x="12817" y="9978"/>
                  <a:pt x="12894" y="9739"/>
                </a:cubicBezTo>
                <a:cubicBezTo>
                  <a:pt x="13063" y="9213"/>
                  <a:pt x="13013" y="7464"/>
                  <a:pt x="12788" y="6044"/>
                </a:cubicBezTo>
                <a:cubicBezTo>
                  <a:pt x="12707" y="5537"/>
                  <a:pt x="12637" y="5056"/>
                  <a:pt x="12633" y="4968"/>
                </a:cubicBezTo>
                <a:cubicBezTo>
                  <a:pt x="12629" y="4881"/>
                  <a:pt x="12600" y="4725"/>
                  <a:pt x="12564" y="4625"/>
                </a:cubicBezTo>
                <a:cubicBezTo>
                  <a:pt x="12528" y="4525"/>
                  <a:pt x="12597" y="4145"/>
                  <a:pt x="12719" y="3790"/>
                </a:cubicBezTo>
                <a:cubicBezTo>
                  <a:pt x="13031" y="2876"/>
                  <a:pt x="12977" y="1978"/>
                  <a:pt x="12564" y="1193"/>
                </a:cubicBezTo>
                <a:cubicBezTo>
                  <a:pt x="12354" y="793"/>
                  <a:pt x="12112" y="575"/>
                  <a:pt x="11860" y="518"/>
                </a:cubicBezTo>
                <a:close/>
                <a:moveTo>
                  <a:pt x="15832" y="655"/>
                </a:moveTo>
                <a:cubicBezTo>
                  <a:pt x="15677" y="651"/>
                  <a:pt x="15535" y="675"/>
                  <a:pt x="15421" y="735"/>
                </a:cubicBezTo>
                <a:cubicBezTo>
                  <a:pt x="14919" y="998"/>
                  <a:pt x="14324" y="2184"/>
                  <a:pt x="14021" y="3527"/>
                </a:cubicBezTo>
                <a:cubicBezTo>
                  <a:pt x="13823" y="4402"/>
                  <a:pt x="13777" y="4896"/>
                  <a:pt x="13777" y="5975"/>
                </a:cubicBezTo>
                <a:cubicBezTo>
                  <a:pt x="13777" y="7148"/>
                  <a:pt x="13821" y="7513"/>
                  <a:pt x="14123" y="8824"/>
                </a:cubicBezTo>
                <a:cubicBezTo>
                  <a:pt x="14435" y="10182"/>
                  <a:pt x="14460" y="10396"/>
                  <a:pt x="14363" y="10906"/>
                </a:cubicBezTo>
                <a:cubicBezTo>
                  <a:pt x="14276" y="11360"/>
                  <a:pt x="14274" y="11635"/>
                  <a:pt x="14359" y="12291"/>
                </a:cubicBezTo>
                <a:cubicBezTo>
                  <a:pt x="14435" y="12879"/>
                  <a:pt x="14439" y="13235"/>
                  <a:pt x="14375" y="13572"/>
                </a:cubicBezTo>
                <a:cubicBezTo>
                  <a:pt x="14249" y="14235"/>
                  <a:pt x="14260" y="14377"/>
                  <a:pt x="14505" y="15392"/>
                </a:cubicBezTo>
                <a:lnTo>
                  <a:pt x="14721" y="16295"/>
                </a:lnTo>
                <a:lnTo>
                  <a:pt x="14461" y="16970"/>
                </a:lnTo>
                <a:cubicBezTo>
                  <a:pt x="14317" y="17338"/>
                  <a:pt x="14200" y="17794"/>
                  <a:pt x="14200" y="17989"/>
                </a:cubicBezTo>
                <a:cubicBezTo>
                  <a:pt x="14200" y="18651"/>
                  <a:pt x="14604" y="19486"/>
                  <a:pt x="15096" y="19842"/>
                </a:cubicBezTo>
                <a:cubicBezTo>
                  <a:pt x="15436" y="20089"/>
                  <a:pt x="16246" y="19894"/>
                  <a:pt x="16911" y="19407"/>
                </a:cubicBezTo>
                <a:cubicBezTo>
                  <a:pt x="17548" y="18941"/>
                  <a:pt x="17744" y="18257"/>
                  <a:pt x="17476" y="17428"/>
                </a:cubicBezTo>
                <a:cubicBezTo>
                  <a:pt x="17392" y="17165"/>
                  <a:pt x="17270" y="16948"/>
                  <a:pt x="17208" y="16948"/>
                </a:cubicBezTo>
                <a:cubicBezTo>
                  <a:pt x="17146" y="16948"/>
                  <a:pt x="17032" y="16681"/>
                  <a:pt x="16956" y="16353"/>
                </a:cubicBezTo>
                <a:cubicBezTo>
                  <a:pt x="16827" y="15802"/>
                  <a:pt x="16829" y="15683"/>
                  <a:pt x="16956" y="14934"/>
                </a:cubicBezTo>
                <a:cubicBezTo>
                  <a:pt x="17214" y="13406"/>
                  <a:pt x="17116" y="11906"/>
                  <a:pt x="16695" y="10884"/>
                </a:cubicBezTo>
                <a:lnTo>
                  <a:pt x="16487" y="10380"/>
                </a:lnTo>
                <a:lnTo>
                  <a:pt x="16874" y="8836"/>
                </a:lnTo>
                <a:cubicBezTo>
                  <a:pt x="17274" y="7245"/>
                  <a:pt x="17359" y="6248"/>
                  <a:pt x="17139" y="5735"/>
                </a:cubicBezTo>
                <a:cubicBezTo>
                  <a:pt x="16913" y="5209"/>
                  <a:pt x="16888" y="4072"/>
                  <a:pt x="17086" y="3481"/>
                </a:cubicBezTo>
                <a:cubicBezTo>
                  <a:pt x="17325" y="2766"/>
                  <a:pt x="17314" y="1765"/>
                  <a:pt x="17065" y="1307"/>
                </a:cubicBezTo>
                <a:cubicBezTo>
                  <a:pt x="16864" y="937"/>
                  <a:pt x="16296" y="667"/>
                  <a:pt x="15832" y="655"/>
                </a:cubicBezTo>
                <a:close/>
                <a:moveTo>
                  <a:pt x="5592" y="2062"/>
                </a:moveTo>
                <a:cubicBezTo>
                  <a:pt x="5529" y="2094"/>
                  <a:pt x="5470" y="2159"/>
                  <a:pt x="5397" y="2245"/>
                </a:cubicBezTo>
                <a:cubicBezTo>
                  <a:pt x="5038" y="2665"/>
                  <a:pt x="4898" y="3389"/>
                  <a:pt x="4969" y="4453"/>
                </a:cubicBezTo>
                <a:cubicBezTo>
                  <a:pt x="5010" y="5066"/>
                  <a:pt x="4981" y="5496"/>
                  <a:pt x="4851" y="6112"/>
                </a:cubicBezTo>
                <a:cubicBezTo>
                  <a:pt x="4621" y="7208"/>
                  <a:pt x="4628" y="8077"/>
                  <a:pt x="4884" y="9339"/>
                </a:cubicBezTo>
                <a:lnTo>
                  <a:pt x="5095" y="10369"/>
                </a:lnTo>
                <a:lnTo>
                  <a:pt x="4892" y="10975"/>
                </a:lnTo>
                <a:cubicBezTo>
                  <a:pt x="4767" y="11349"/>
                  <a:pt x="4676" y="11976"/>
                  <a:pt x="4648" y="12646"/>
                </a:cubicBezTo>
                <a:cubicBezTo>
                  <a:pt x="4623" y="13237"/>
                  <a:pt x="4577" y="14062"/>
                  <a:pt x="4546" y="14476"/>
                </a:cubicBezTo>
                <a:cubicBezTo>
                  <a:pt x="4503" y="15046"/>
                  <a:pt x="4534" y="15394"/>
                  <a:pt x="4672" y="15918"/>
                </a:cubicBezTo>
                <a:cubicBezTo>
                  <a:pt x="4865" y="16650"/>
                  <a:pt x="4877" y="16923"/>
                  <a:pt x="4794" y="18561"/>
                </a:cubicBezTo>
                <a:cubicBezTo>
                  <a:pt x="4739" y="19652"/>
                  <a:pt x="4830" y="20175"/>
                  <a:pt x="5140" y="20552"/>
                </a:cubicBezTo>
                <a:cubicBezTo>
                  <a:pt x="5516" y="21007"/>
                  <a:pt x="6037" y="20652"/>
                  <a:pt x="6780" y="19430"/>
                </a:cubicBezTo>
                <a:cubicBezTo>
                  <a:pt x="7046" y="18995"/>
                  <a:pt x="7066" y="18995"/>
                  <a:pt x="7318" y="19396"/>
                </a:cubicBezTo>
                <a:cubicBezTo>
                  <a:pt x="7688" y="19986"/>
                  <a:pt x="8367" y="19945"/>
                  <a:pt x="8588" y="19327"/>
                </a:cubicBezTo>
                <a:cubicBezTo>
                  <a:pt x="8776" y="18799"/>
                  <a:pt x="8819" y="17245"/>
                  <a:pt x="8669" y="16456"/>
                </a:cubicBezTo>
                <a:cubicBezTo>
                  <a:pt x="8554" y="15854"/>
                  <a:pt x="8213" y="15377"/>
                  <a:pt x="7741" y="15174"/>
                </a:cubicBezTo>
                <a:cubicBezTo>
                  <a:pt x="7150" y="14919"/>
                  <a:pt x="6863" y="13872"/>
                  <a:pt x="7183" y="13126"/>
                </a:cubicBezTo>
                <a:cubicBezTo>
                  <a:pt x="7253" y="12963"/>
                  <a:pt x="7366" y="12320"/>
                  <a:pt x="7432" y="11696"/>
                </a:cubicBezTo>
                <a:cubicBezTo>
                  <a:pt x="7498" y="11072"/>
                  <a:pt x="7617" y="10206"/>
                  <a:pt x="7696" y="9774"/>
                </a:cubicBezTo>
                <a:cubicBezTo>
                  <a:pt x="7799" y="9213"/>
                  <a:pt x="7828" y="8666"/>
                  <a:pt x="7794" y="7886"/>
                </a:cubicBezTo>
                <a:cubicBezTo>
                  <a:pt x="7659" y="4838"/>
                  <a:pt x="7378" y="3298"/>
                  <a:pt x="6886" y="2886"/>
                </a:cubicBezTo>
                <a:cubicBezTo>
                  <a:pt x="6021" y="2162"/>
                  <a:pt x="5782" y="1968"/>
                  <a:pt x="5592" y="2062"/>
                </a:cubicBezTo>
                <a:close/>
                <a:moveTo>
                  <a:pt x="19931" y="2989"/>
                </a:moveTo>
                <a:cubicBezTo>
                  <a:pt x="19424" y="2977"/>
                  <a:pt x="19293" y="3066"/>
                  <a:pt x="18950" y="3675"/>
                </a:cubicBezTo>
                <a:cubicBezTo>
                  <a:pt x="18370" y="4706"/>
                  <a:pt x="18073" y="6848"/>
                  <a:pt x="18266" y="8618"/>
                </a:cubicBezTo>
                <a:cubicBezTo>
                  <a:pt x="18314" y="9058"/>
                  <a:pt x="18376" y="9980"/>
                  <a:pt x="18404" y="10666"/>
                </a:cubicBezTo>
                <a:lnTo>
                  <a:pt x="18457" y="11913"/>
                </a:lnTo>
                <a:lnTo>
                  <a:pt x="18156" y="12268"/>
                </a:lnTo>
                <a:cubicBezTo>
                  <a:pt x="17754" y="12740"/>
                  <a:pt x="17715" y="13179"/>
                  <a:pt x="17932" y="14648"/>
                </a:cubicBezTo>
                <a:cubicBezTo>
                  <a:pt x="18033" y="15327"/>
                  <a:pt x="18111" y="16012"/>
                  <a:pt x="18111" y="16170"/>
                </a:cubicBezTo>
                <a:cubicBezTo>
                  <a:pt x="18111" y="16327"/>
                  <a:pt x="18227" y="16819"/>
                  <a:pt x="18368" y="17268"/>
                </a:cubicBezTo>
                <a:cubicBezTo>
                  <a:pt x="18544" y="17832"/>
                  <a:pt x="18624" y="18332"/>
                  <a:pt x="18624" y="18893"/>
                </a:cubicBezTo>
                <a:cubicBezTo>
                  <a:pt x="18624" y="19902"/>
                  <a:pt x="18820" y="20712"/>
                  <a:pt x="19166" y="21135"/>
                </a:cubicBezTo>
                <a:cubicBezTo>
                  <a:pt x="19332" y="21339"/>
                  <a:pt x="19534" y="21448"/>
                  <a:pt x="19723" y="21456"/>
                </a:cubicBezTo>
                <a:cubicBezTo>
                  <a:pt x="19912" y="21463"/>
                  <a:pt x="20090" y="21373"/>
                  <a:pt x="20207" y="21181"/>
                </a:cubicBezTo>
                <a:cubicBezTo>
                  <a:pt x="20651" y="20451"/>
                  <a:pt x="21153" y="19467"/>
                  <a:pt x="21367" y="18904"/>
                </a:cubicBezTo>
                <a:cubicBezTo>
                  <a:pt x="21597" y="18303"/>
                  <a:pt x="21598" y="18238"/>
                  <a:pt x="21595" y="15529"/>
                </a:cubicBezTo>
                <a:cubicBezTo>
                  <a:pt x="21592" y="12482"/>
                  <a:pt x="21534" y="12020"/>
                  <a:pt x="21127" y="11890"/>
                </a:cubicBezTo>
                <a:cubicBezTo>
                  <a:pt x="20893" y="11816"/>
                  <a:pt x="20877" y="11750"/>
                  <a:pt x="20887" y="10861"/>
                </a:cubicBezTo>
                <a:cubicBezTo>
                  <a:pt x="20893" y="10335"/>
                  <a:pt x="20952" y="9449"/>
                  <a:pt x="21013" y="8893"/>
                </a:cubicBezTo>
                <a:cubicBezTo>
                  <a:pt x="21117" y="7961"/>
                  <a:pt x="21108" y="7827"/>
                  <a:pt x="20940" y="7188"/>
                </a:cubicBezTo>
                <a:cubicBezTo>
                  <a:pt x="20779" y="6577"/>
                  <a:pt x="20773" y="6436"/>
                  <a:pt x="20879" y="6044"/>
                </a:cubicBezTo>
                <a:cubicBezTo>
                  <a:pt x="21066" y="5352"/>
                  <a:pt x="21027" y="4603"/>
                  <a:pt x="20761" y="3767"/>
                </a:cubicBezTo>
                <a:cubicBezTo>
                  <a:pt x="20532" y="3049"/>
                  <a:pt x="20480" y="3002"/>
                  <a:pt x="19931" y="2989"/>
                </a:cubicBezTo>
                <a:close/>
              </a:path>
            </a:pathLst>
          </a:custGeom>
          <a:ln w="3175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302683" y="2284563"/>
            <a:ext cx="9591357" cy="1442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 anchor="ctr">
            <a:spAutoFit/>
          </a:bodyPr>
          <a:lstStyle/>
          <a:p>
            <a:pPr algn="l">
              <a:defRPr sz="3000"/>
            </a:pPr>
            <a:r>
              <a:t>Simple design to understand how a spectrophotometer works, but precise enough to make real experiments.</a:t>
            </a:r>
          </a:p>
          <a:p>
            <a:pPr algn="l">
              <a:defRPr sz="3000"/>
            </a:pPr>
            <a:r>
              <a:t>Very cheap and accessible to everyone.</a:t>
            </a:r>
          </a:p>
        </p:txBody>
      </p:sp>
      <p:sp>
        <p:nvSpPr>
          <p:cNvPr id="169" name="Shape 169"/>
          <p:cNvSpPr/>
          <p:nvPr/>
        </p:nvSpPr>
        <p:spPr>
          <a:xfrm>
            <a:off x="302683" y="3941732"/>
            <a:ext cx="7534523" cy="527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Determination of pigments concentration</a:t>
            </a:r>
          </a:p>
        </p:txBody>
      </p:sp>
      <p:sp>
        <p:nvSpPr>
          <p:cNvPr id="170" name="Shape 170"/>
          <p:cNvSpPr/>
          <p:nvPr/>
        </p:nvSpPr>
        <p:spPr>
          <a:xfrm>
            <a:off x="302683" y="9264350"/>
            <a:ext cx="7196125" cy="5277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 algn="l">
              <a:defRPr b="1"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Determination of pH using red cabbage</a:t>
            </a:r>
          </a:p>
        </p:txBody>
      </p:sp>
      <p:grpSp>
        <p:nvGrpSpPr>
          <p:cNvPr id="189" name="Group 189"/>
          <p:cNvGrpSpPr/>
          <p:nvPr/>
        </p:nvGrpSpPr>
        <p:grpSpPr>
          <a:xfrm>
            <a:off x="4465634" y="11156208"/>
            <a:ext cx="5495075" cy="3597363"/>
            <a:chOff x="0" y="0"/>
            <a:chExt cx="5495073" cy="3597361"/>
          </a:xfrm>
        </p:grpSpPr>
        <p:pic>
          <p:nvPicPr>
            <p:cNvPr id="171" name="pasted-image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171" y="26895"/>
              <a:ext cx="1795282" cy="105852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72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1333" t="24241" r="92380" b="41484"/>
            <a:stretch>
              <a:fillRect/>
            </a:stretch>
          </p:blipFill>
          <p:spPr>
            <a:xfrm>
              <a:off x="1406236" y="97450"/>
              <a:ext cx="338138" cy="33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73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820950" y="0"/>
              <a:ext cx="1788557" cy="109712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74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12708" t="24241" r="81005" b="41484"/>
            <a:stretch>
              <a:fillRect/>
            </a:stretch>
          </p:blipFill>
          <p:spPr>
            <a:xfrm>
              <a:off x="3218680" y="97450"/>
              <a:ext cx="338138" cy="33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75" name="pasted-image.pdf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693069" y="33619"/>
              <a:ext cx="1802005" cy="1074884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76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24208" t="24241" r="69505" b="41484"/>
            <a:stretch>
              <a:fillRect/>
            </a:stretch>
          </p:blipFill>
          <p:spPr>
            <a:xfrm>
              <a:off x="5090799" y="97450"/>
              <a:ext cx="338138" cy="33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77" name="pasted-image.pdf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1283531"/>
              <a:ext cx="1795281" cy="1065402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78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35583" t="25601" r="58130" b="40124"/>
            <a:stretch>
              <a:fillRect/>
            </a:stretch>
          </p:blipFill>
          <p:spPr>
            <a:xfrm>
              <a:off x="1406236" y="1348996"/>
              <a:ext cx="338138" cy="33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79" name="pasted-image.pdf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817588" y="1283618"/>
              <a:ext cx="1795281" cy="106522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0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46858" t="23561" r="46855" b="42164"/>
            <a:stretch>
              <a:fillRect/>
            </a:stretch>
          </p:blipFill>
          <p:spPr>
            <a:xfrm>
              <a:off x="3218680" y="1348996"/>
              <a:ext cx="338138" cy="33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81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3686345" y="1283261"/>
              <a:ext cx="1802005" cy="1074219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2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58483" t="20841" r="35230" b="44883"/>
            <a:stretch>
              <a:fillRect/>
            </a:stretch>
          </p:blipFill>
          <p:spPr>
            <a:xfrm>
              <a:off x="5093790" y="1344513"/>
              <a:ext cx="338138" cy="33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83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6723" y="2521018"/>
              <a:ext cx="1795282" cy="107392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4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69858" t="17442" r="23855" b="48283"/>
            <a:stretch>
              <a:fillRect/>
            </a:stretch>
          </p:blipFill>
          <p:spPr>
            <a:xfrm>
              <a:off x="1406235" y="2591577"/>
              <a:ext cx="338139" cy="33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85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820950" y="2517173"/>
              <a:ext cx="1815453" cy="107443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6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81233" t="17442" r="12480" b="48283"/>
            <a:stretch>
              <a:fillRect/>
            </a:stretch>
          </p:blipFill>
          <p:spPr>
            <a:xfrm>
              <a:off x="3218680" y="2591577"/>
              <a:ext cx="338138" cy="33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  <p:pic>
          <p:nvPicPr>
            <p:cNvPr id="187" name="pasted-image.pdf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3693069" y="2530287"/>
              <a:ext cx="1788557" cy="106707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188" name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92608" t="17442" r="1105" b="48283"/>
            <a:stretch>
              <a:fillRect/>
            </a:stretch>
          </p:blipFill>
          <p:spPr>
            <a:xfrm>
              <a:off x="5090799" y="2591577"/>
              <a:ext cx="338138" cy="33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ln w="3175" cap="flat">
              <a:noFill/>
              <a:miter lim="400000"/>
            </a:ln>
            <a:effectLst/>
          </p:spPr>
        </p:pic>
      </p:grpSp>
      <p:sp>
        <p:nvSpPr>
          <p:cNvPr id="190" name="Shape 190"/>
          <p:cNvSpPr/>
          <p:nvPr/>
        </p:nvSpPr>
        <p:spPr>
          <a:xfrm>
            <a:off x="302683" y="9829354"/>
            <a:ext cx="9413557" cy="11881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>
            <a:spAutoFit/>
          </a:bodyPr>
          <a:lstStyle/>
          <a:p>
            <a:pPr algn="l">
              <a:defRPr sz="1800"/>
            </a:pPr>
            <a:r>
              <a:t>Chopped red cabbage was cooked in boiling water for 10 minutes to yield after filtration to a dark purple liquid.</a:t>
            </a:r>
          </a:p>
          <a:p>
            <a:pPr algn="l">
              <a:defRPr sz="1800"/>
            </a:pPr>
            <a:r>
              <a:t>The liquid was diluted by a factor 3 with water and either tartaric acid or sodium carbonate where added in various quantities to obtain a large color palette.</a:t>
            </a:r>
          </a:p>
        </p:txBody>
      </p:sp>
      <p:sp>
        <p:nvSpPr>
          <p:cNvPr id="191" name="Shape 191"/>
          <p:cNvSpPr/>
          <p:nvPr/>
        </p:nvSpPr>
        <p:spPr>
          <a:xfrm>
            <a:off x="459316" y="14754837"/>
            <a:ext cx="2446877" cy="324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>
            <a:spAutoFit/>
          </a:bodyPr>
          <a:lstStyle>
            <a:lvl1pPr algn="l">
              <a:defRPr b="1" i="1"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Red: acid, green: basic</a:t>
            </a:r>
          </a:p>
        </p:txBody>
      </p:sp>
      <p:sp>
        <p:nvSpPr>
          <p:cNvPr id="192" name="Shape 192"/>
          <p:cNvSpPr/>
          <p:nvPr/>
        </p:nvSpPr>
        <p:spPr>
          <a:xfrm>
            <a:off x="4540250" y="14754837"/>
            <a:ext cx="4006248" cy="324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>
            <a:spAutoFit/>
          </a:bodyPr>
          <a:lstStyle>
            <a:lvl1pPr algn="l">
              <a:defRPr b="1" i="1"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Absorbance spectra of the 9 solutions</a:t>
            </a:r>
          </a:p>
        </p:txBody>
      </p:sp>
      <p:sp>
        <p:nvSpPr>
          <p:cNvPr id="193" name="Shape 193"/>
          <p:cNvSpPr/>
          <p:nvPr/>
        </p:nvSpPr>
        <p:spPr>
          <a:xfrm>
            <a:off x="7919970" y="6745785"/>
            <a:ext cx="1844984" cy="15183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/>
          <a:p>
            <a:pPr algn="l">
              <a:defRPr b="1" sz="1600">
                <a:latin typeface="Helvetica"/>
                <a:ea typeface="Helvetica"/>
                <a:cs typeface="Helvetica"/>
                <a:sym typeface="Helvetica"/>
              </a:defRPr>
            </a:pPr>
            <a:r>
              <a:t>Linear regression</a:t>
            </a:r>
          </a:p>
          <a:p>
            <a:pPr algn="l">
              <a:defRPr sz="1600"/>
            </a:pPr>
          </a:p>
          <a:p>
            <a:pPr algn="l">
              <a:defRPr sz="1600"/>
            </a:pPr>
            <a:r>
              <a:t>Slope: 46.12</a:t>
            </a:r>
          </a:p>
          <a:p>
            <a:pPr algn="l">
              <a:defRPr sz="1600"/>
            </a:pPr>
            <a:r>
              <a:t>Intercept: 0.03</a:t>
            </a:r>
          </a:p>
          <a:p>
            <a:pPr algn="l">
              <a:defRPr sz="1600"/>
            </a:pPr>
            <a:r>
              <a:t>R: 0.9973</a:t>
            </a:r>
          </a:p>
          <a:p>
            <a:pPr algn="l">
              <a:defRPr sz="1600"/>
            </a:pPr>
            <a:r>
              <a:t>R</a:t>
            </a:r>
            <a:r>
              <a:rPr baseline="31999"/>
              <a:t>2</a:t>
            </a:r>
            <a:r>
              <a:t>: 0.9946</a:t>
            </a:r>
          </a:p>
        </p:txBody>
      </p:sp>
      <p:sp>
        <p:nvSpPr>
          <p:cNvPr id="194" name="Shape 194"/>
          <p:cNvSpPr/>
          <p:nvPr/>
        </p:nvSpPr>
        <p:spPr>
          <a:xfrm>
            <a:off x="302683" y="4546419"/>
            <a:ext cx="4832112" cy="1467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277" tIns="35277" rIns="35277" bIns="35277">
            <a:spAutoFit/>
          </a:bodyPr>
          <a:lstStyle>
            <a:lvl1pPr algn="l">
              <a:defRPr sz="1800"/>
            </a:lvl1pPr>
          </a:lstStyle>
          <a:p>
            <a:pPr/>
            <a:r>
              <a:t>Blue patent V is the pigment that is present in Haribo smurfs sweets. Using a calibration curve with the pure pigment it is possible to determine the amount of colorant present in the sweets.</a:t>
            </a:r>
          </a:p>
        </p:txBody>
      </p:sp>
      <p:sp>
        <p:nvSpPr>
          <p:cNvPr id="195" name="Shape 195"/>
          <p:cNvSpPr/>
          <p:nvPr/>
        </p:nvSpPr>
        <p:spPr>
          <a:xfrm>
            <a:off x="5460665" y="8690542"/>
            <a:ext cx="4005931" cy="324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 algn="l">
              <a:defRPr b="1" i="1"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Calibration curve. In red the unknown.</a:t>
            </a:r>
          </a:p>
        </p:txBody>
      </p:sp>
      <p:pic>
        <p:nvPicPr>
          <p:cNvPr id="196" name="pasted-image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309347" y="6229366"/>
            <a:ext cx="4114792" cy="2363796"/>
          </a:xfrm>
          <a:prstGeom prst="rect">
            <a:avLst/>
          </a:prstGeom>
          <a:ln w="3175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459316" y="8690542"/>
            <a:ext cx="4089741" cy="3245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>
            <a:spAutoFit/>
          </a:bodyPr>
          <a:lstStyle>
            <a:lvl1pPr algn="l">
              <a:defRPr b="1" i="1" sz="1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Left: reference solutions. Right: Haribo</a:t>
            </a:r>
          </a:p>
        </p:txBody>
      </p:sp>
      <p:sp>
        <p:nvSpPr>
          <p:cNvPr id="198" name="Shape 198"/>
          <p:cNvSpPr/>
          <p:nvPr/>
        </p:nvSpPr>
        <p:spPr>
          <a:xfrm>
            <a:off x="2333040" y="848027"/>
            <a:ext cx="5160566" cy="3499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277" tIns="35277" rIns="35277" bIns="35277" anchor="ctr">
            <a:spAutoFit/>
          </a:bodyPr>
          <a:lstStyle>
            <a:lvl1pPr algn="l">
              <a:defRPr b="1" sz="1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Florian, Océane and Luc Patiny, Michaël Zasso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5277" tIns="35277" rIns="35277" bIns="35277" numCol="1" spcCol="38100" rtlCol="0" anchor="ctr" upright="0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 upright="0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127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25400" dist="127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5277" tIns="35277" rIns="35277" bIns="35277" numCol="1" spcCol="38100" rtlCol="0" anchor="ctr" upright="0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277" tIns="35277" rIns="35277" bIns="35277" numCol="1" spcCol="38100" rtlCol="0" anchor="ctr" upright="0">
        <a:spAutoFit/>
      </a:bodyPr>
      <a:lstStyle>
        <a:defPPr marL="0" marR="0" indent="0" algn="ctr" defTabSz="91281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